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6"/>
    <p:sldId id="257" r:id="rId47"/>
    <p:sldId id="258" r:id="rId48"/>
    <p:sldId id="259" r:id="rId49"/>
    <p:sldId id="260" r:id="rId50"/>
    <p:sldId id="261" r:id="rId51"/>
    <p:sldId id="262" r:id="rId52"/>
    <p:sldId id="263" r:id="rId53"/>
    <p:sldId id="264" r:id="rId54"/>
    <p:sldId id="265" r:id="rId55"/>
    <p:sldId id="266" r:id="rId5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Poppins" charset="1" panose="00000500000000000000"/>
      <p:regular r:id="rId14"/>
    </p:embeddedFont>
    <p:embeddedFont>
      <p:font typeface="Poppins Bold" charset="1" panose="00000800000000000000"/>
      <p:regular r:id="rId15"/>
    </p:embeddedFont>
    <p:embeddedFont>
      <p:font typeface="Poppins Italics" charset="1" panose="00000500000000000000"/>
      <p:regular r:id="rId16"/>
    </p:embeddedFont>
    <p:embeddedFont>
      <p:font typeface="Poppins Bold Italics" charset="1" panose="00000800000000000000"/>
      <p:regular r:id="rId17"/>
    </p:embeddedFont>
    <p:embeddedFont>
      <p:font typeface="Poppins Thin" charset="1" panose="00000300000000000000"/>
      <p:regular r:id="rId18"/>
    </p:embeddedFont>
    <p:embeddedFont>
      <p:font typeface="Poppins Thin Italics" charset="1" panose="00000300000000000000"/>
      <p:regular r:id="rId19"/>
    </p:embeddedFont>
    <p:embeddedFont>
      <p:font typeface="Poppins Extra-Light" charset="1" panose="00000300000000000000"/>
      <p:regular r:id="rId20"/>
    </p:embeddedFont>
    <p:embeddedFont>
      <p:font typeface="Poppins Extra-Light Italics" charset="1" panose="00000300000000000000"/>
      <p:regular r:id="rId21"/>
    </p:embeddedFont>
    <p:embeddedFont>
      <p:font typeface="Poppins Light" charset="1" panose="00000400000000000000"/>
      <p:regular r:id="rId22"/>
    </p:embeddedFont>
    <p:embeddedFont>
      <p:font typeface="Poppins Light Italics" charset="1" panose="00000400000000000000"/>
      <p:regular r:id="rId23"/>
    </p:embeddedFont>
    <p:embeddedFont>
      <p:font typeface="Poppins Medium" charset="1" panose="00000600000000000000"/>
      <p:regular r:id="rId24"/>
    </p:embeddedFont>
    <p:embeddedFont>
      <p:font typeface="Poppins Medium Italics" charset="1" panose="00000600000000000000"/>
      <p:regular r:id="rId25"/>
    </p:embeddedFont>
    <p:embeddedFont>
      <p:font typeface="Poppins Semi-Bold" charset="1" panose="00000700000000000000"/>
      <p:regular r:id="rId26"/>
    </p:embeddedFont>
    <p:embeddedFont>
      <p:font typeface="Poppins Semi-Bold Italics" charset="1" panose="00000700000000000000"/>
      <p:regular r:id="rId27"/>
    </p:embeddedFont>
    <p:embeddedFont>
      <p:font typeface="Poppins Ultra-Bold" charset="1" panose="00000900000000000000"/>
      <p:regular r:id="rId28"/>
    </p:embeddedFont>
    <p:embeddedFont>
      <p:font typeface="Poppins Ultra-Bold Italics" charset="1" panose="00000900000000000000"/>
      <p:regular r:id="rId29"/>
    </p:embeddedFont>
    <p:embeddedFont>
      <p:font typeface="Poppins Heavy" charset="1" panose="00000A00000000000000"/>
      <p:regular r:id="rId30"/>
    </p:embeddedFont>
    <p:embeddedFont>
      <p:font typeface="Poppins Heavy Italics" charset="1" panose="00000A00000000000000"/>
      <p:regular r:id="rId31"/>
    </p:embeddedFont>
    <p:embeddedFont>
      <p:font typeface="Crimson Pro" charset="1" panose="00000000000000000000"/>
      <p:regular r:id="rId32"/>
    </p:embeddedFont>
    <p:embeddedFont>
      <p:font typeface="Crimson Pro Bold" charset="1" panose="00000000000000000000"/>
      <p:regular r:id="rId33"/>
    </p:embeddedFont>
    <p:embeddedFont>
      <p:font typeface="Crimson Pro Italics" charset="1" panose="00000000000000000000"/>
      <p:regular r:id="rId34"/>
    </p:embeddedFont>
    <p:embeddedFont>
      <p:font typeface="Crimson Pro Bold Italics" charset="1" panose="00000000000000000000"/>
      <p:regular r:id="rId35"/>
    </p:embeddedFont>
    <p:embeddedFont>
      <p:font typeface="Crimson Pro Heavy" charset="1" panose="00000000000000000000"/>
      <p:regular r:id="rId36"/>
    </p:embeddedFont>
    <p:embeddedFont>
      <p:font typeface="Crimson Pro Heavy Italics" charset="1" panose="00000000000000000000"/>
      <p:regular r:id="rId37"/>
    </p:embeddedFont>
    <p:embeddedFont>
      <p:font typeface="Open Sans" charset="1" panose="020B0606030504020204"/>
      <p:regular r:id="rId38"/>
    </p:embeddedFont>
    <p:embeddedFont>
      <p:font typeface="Open Sans Bold" charset="1" panose="020B0806030504020204"/>
      <p:regular r:id="rId39"/>
    </p:embeddedFont>
    <p:embeddedFont>
      <p:font typeface="Open Sans Italics" charset="1" panose="020B0606030504020204"/>
      <p:regular r:id="rId40"/>
    </p:embeddedFont>
    <p:embeddedFont>
      <p:font typeface="Open Sans Bold Italics" charset="1" panose="020B0806030504020204"/>
      <p:regular r:id="rId41"/>
    </p:embeddedFont>
    <p:embeddedFont>
      <p:font typeface="Open Sans Light" charset="1" panose="020B0306030504020204"/>
      <p:regular r:id="rId42"/>
    </p:embeddedFont>
    <p:embeddedFont>
      <p:font typeface="Open Sans Light Italics" charset="1" panose="020B0306030504020204"/>
      <p:regular r:id="rId43"/>
    </p:embeddedFont>
    <p:embeddedFont>
      <p:font typeface="Open Sans Ultra-Bold" charset="1" panose="00000000000000000000"/>
      <p:regular r:id="rId44"/>
    </p:embeddedFont>
    <p:embeddedFont>
      <p:font typeface="Open Sans Ultra-Bold Italics" charset="1" panose="0000000000000000000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slides/slide1.xml" Type="http://schemas.openxmlformats.org/officeDocument/2006/relationships/slide"/><Relationship Id="rId47" Target="slides/slide2.xml" Type="http://schemas.openxmlformats.org/officeDocument/2006/relationships/slide"/><Relationship Id="rId48" Target="slides/slide3.xml" Type="http://schemas.openxmlformats.org/officeDocument/2006/relationships/slide"/><Relationship Id="rId49" Target="slides/slide4.xml" Type="http://schemas.openxmlformats.org/officeDocument/2006/relationships/slide"/><Relationship Id="rId5" Target="tableStyles.xml" Type="http://schemas.openxmlformats.org/officeDocument/2006/relationships/tableStyles"/><Relationship Id="rId50" Target="slides/slide5.xml" Type="http://schemas.openxmlformats.org/officeDocument/2006/relationships/slide"/><Relationship Id="rId51" Target="slides/slide6.xml" Type="http://schemas.openxmlformats.org/officeDocument/2006/relationships/slide"/><Relationship Id="rId52" Target="slides/slide7.xml" Type="http://schemas.openxmlformats.org/officeDocument/2006/relationships/slide"/><Relationship Id="rId53" Target="slides/slide8.xml" Type="http://schemas.openxmlformats.org/officeDocument/2006/relationships/slide"/><Relationship Id="rId54" Target="slides/slide9.xml" Type="http://schemas.openxmlformats.org/officeDocument/2006/relationships/slide"/><Relationship Id="rId55" Target="slides/slide10.xml" Type="http://schemas.openxmlformats.org/officeDocument/2006/relationships/slide"/><Relationship Id="rId56" Target="slides/slide11.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8.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71C42"/>
        </a:solidFill>
      </p:bgPr>
    </p:bg>
    <p:spTree>
      <p:nvGrpSpPr>
        <p:cNvPr id="1" name=""/>
        <p:cNvGrpSpPr/>
        <p:nvPr/>
      </p:nvGrpSpPr>
      <p:grpSpPr>
        <a:xfrm>
          <a:off x="0" y="0"/>
          <a:ext cx="0" cy="0"/>
          <a:chOff x="0" y="0"/>
          <a:chExt cx="0" cy="0"/>
        </a:xfrm>
      </p:grpSpPr>
      <p:sp>
        <p:nvSpPr>
          <p:cNvPr name="Freeform 2" id="2"/>
          <p:cNvSpPr/>
          <p:nvPr/>
        </p:nvSpPr>
        <p:spPr>
          <a:xfrm flipH="false" flipV="false" rot="0">
            <a:off x="10853278" y="2615657"/>
            <a:ext cx="10946941" cy="8896877"/>
          </a:xfrm>
          <a:custGeom>
            <a:avLst/>
            <a:gdLst/>
            <a:ahLst/>
            <a:cxnLst/>
            <a:rect r="r" b="b" t="t" l="l"/>
            <a:pathLst>
              <a:path h="8896877" w="10946941">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243554" y="-1718684"/>
            <a:ext cx="5643741" cy="4114800"/>
          </a:xfrm>
          <a:custGeom>
            <a:avLst/>
            <a:gdLst/>
            <a:ahLst/>
            <a:cxnLst/>
            <a:rect r="r" b="b" t="t" l="l"/>
            <a:pathLst>
              <a:path h="4114800" w="5643741">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1277777"/>
            <a:ext cx="9075766" cy="1595756"/>
          </a:xfrm>
          <a:prstGeom prst="rect">
            <a:avLst/>
          </a:prstGeom>
        </p:spPr>
        <p:txBody>
          <a:bodyPr anchor="t" rtlCol="false" tIns="0" lIns="0" bIns="0" rIns="0">
            <a:spAutoFit/>
          </a:bodyPr>
          <a:lstStyle/>
          <a:p>
            <a:pPr>
              <a:lnSpc>
                <a:spcPts val="12319"/>
              </a:lnSpc>
            </a:pPr>
            <a:r>
              <a:rPr lang="en-US" sz="8799" spc="-149">
                <a:solidFill>
                  <a:srgbClr val="FFFFFF"/>
                </a:solidFill>
                <a:latin typeface="Poppins Bold"/>
              </a:rPr>
              <a:t>Báo Cáo Cuối Kì</a:t>
            </a:r>
          </a:p>
        </p:txBody>
      </p:sp>
      <p:sp>
        <p:nvSpPr>
          <p:cNvPr name="TextBox 5" id="5"/>
          <p:cNvSpPr txBox="true"/>
          <p:nvPr/>
        </p:nvSpPr>
        <p:spPr>
          <a:xfrm rot="0">
            <a:off x="1028700" y="2843000"/>
            <a:ext cx="11396824" cy="1370332"/>
          </a:xfrm>
          <a:prstGeom prst="rect">
            <a:avLst/>
          </a:prstGeom>
        </p:spPr>
        <p:txBody>
          <a:bodyPr anchor="t" rtlCol="false" tIns="0" lIns="0" bIns="0" rIns="0">
            <a:spAutoFit/>
          </a:bodyPr>
          <a:lstStyle/>
          <a:p>
            <a:pPr>
              <a:lnSpc>
                <a:spcPts val="5439"/>
              </a:lnSpc>
            </a:pPr>
            <a:r>
              <a:rPr lang="en-US" sz="3399">
                <a:solidFill>
                  <a:srgbClr val="D9D9D9"/>
                </a:solidFill>
                <a:latin typeface="Poppins"/>
              </a:rPr>
              <a:t>Môn: BigData</a:t>
            </a:r>
          </a:p>
          <a:p>
            <a:pPr>
              <a:lnSpc>
                <a:spcPts val="5439"/>
              </a:lnSpc>
            </a:pPr>
            <a:r>
              <a:rPr lang="en-US" sz="3399">
                <a:solidFill>
                  <a:srgbClr val="D9D9D9"/>
                </a:solidFill>
                <a:latin typeface="Poppins"/>
              </a:rPr>
              <a:t>Thành Viên: Nguyễn Khánh Nam-MSSV: 1050080065                                                            </a:t>
            </a:r>
          </a:p>
        </p:txBody>
      </p:sp>
      <p:grpSp>
        <p:nvGrpSpPr>
          <p:cNvPr name="Group 6" id="6"/>
          <p:cNvGrpSpPr/>
          <p:nvPr/>
        </p:nvGrpSpPr>
        <p:grpSpPr>
          <a:xfrm rot="0">
            <a:off x="0" y="9998267"/>
            <a:ext cx="9144000" cy="288733"/>
            <a:chOff x="0" y="0"/>
            <a:chExt cx="2408296" cy="76045"/>
          </a:xfrm>
        </p:grpSpPr>
        <p:sp>
          <p:nvSpPr>
            <p:cNvPr name="Freeform 7" id="7"/>
            <p:cNvSpPr/>
            <p:nvPr/>
          </p:nvSpPr>
          <p:spPr>
            <a:xfrm flipH="false" flipV="false" rot="0">
              <a:off x="0" y="0"/>
              <a:ext cx="2408296" cy="76045"/>
            </a:xfrm>
            <a:custGeom>
              <a:avLst/>
              <a:gdLst/>
              <a:ahLst/>
              <a:cxnLst/>
              <a:rect r="r" b="b" t="t" l="l"/>
              <a:pathLst>
                <a:path h="76045" w="2408296">
                  <a:moveTo>
                    <a:pt x="0" y="0"/>
                  </a:moveTo>
                  <a:lnTo>
                    <a:pt x="2408296" y="0"/>
                  </a:lnTo>
                  <a:lnTo>
                    <a:pt x="2408296" y="76045"/>
                  </a:lnTo>
                  <a:lnTo>
                    <a:pt x="0" y="76045"/>
                  </a:lnTo>
                  <a:close/>
                </a:path>
              </a:pathLst>
            </a:custGeom>
            <a:solidFill>
              <a:srgbClr val="3DCAB1"/>
            </a:solidFill>
          </p:spPr>
        </p:sp>
        <p:sp>
          <p:nvSpPr>
            <p:cNvPr name="TextBox 8" id="8"/>
            <p:cNvSpPr txBox="true"/>
            <p:nvPr/>
          </p:nvSpPr>
          <p:spPr>
            <a:xfrm>
              <a:off x="0" y="-38100"/>
              <a:ext cx="2408296" cy="114145"/>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3706038" y="4525009"/>
            <a:ext cx="8041909" cy="618491"/>
          </a:xfrm>
          <a:prstGeom prst="rect">
            <a:avLst/>
          </a:prstGeom>
        </p:spPr>
        <p:txBody>
          <a:bodyPr anchor="t" rtlCol="false" tIns="0" lIns="0" bIns="0" rIns="0">
            <a:spAutoFit/>
          </a:bodyPr>
          <a:lstStyle/>
          <a:p>
            <a:pPr>
              <a:lnSpc>
                <a:spcPts val="4759"/>
              </a:lnSpc>
              <a:spcBef>
                <a:spcPct val="0"/>
              </a:spcBef>
            </a:pPr>
            <a:r>
              <a:rPr lang="en-US" sz="3399">
                <a:solidFill>
                  <a:srgbClr val="FFFFFF"/>
                </a:solidFill>
                <a:latin typeface="Poppins Light"/>
              </a:rPr>
              <a:t>Đào Ngọc Hòa - MSSV: 1050080050</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4" id="4"/>
          <p:cNvSpPr/>
          <p:nvPr/>
        </p:nvSpPr>
        <p:spPr>
          <a:xfrm flipH="false" flipV="false" rot="0">
            <a:off x="4350240" y="3107203"/>
            <a:ext cx="9082639" cy="2306702"/>
          </a:xfrm>
          <a:custGeom>
            <a:avLst/>
            <a:gdLst/>
            <a:ahLst/>
            <a:cxnLst/>
            <a:rect r="r" b="b" t="t" l="l"/>
            <a:pathLst>
              <a:path h="2306702" w="9082639">
                <a:moveTo>
                  <a:pt x="0" y="0"/>
                </a:moveTo>
                <a:lnTo>
                  <a:pt x="9082639" y="0"/>
                </a:lnTo>
                <a:lnTo>
                  <a:pt x="9082639" y="2306702"/>
                </a:lnTo>
                <a:lnTo>
                  <a:pt x="0" y="2306702"/>
                </a:lnTo>
                <a:lnTo>
                  <a:pt x="0" y="0"/>
                </a:lnTo>
                <a:close/>
              </a:path>
            </a:pathLst>
          </a:custGeom>
          <a:blipFill>
            <a:blip r:embed="rId4"/>
            <a:stretch>
              <a:fillRect l="0" t="0" r="0" b="0"/>
            </a:stretch>
          </a:blipFill>
        </p:spPr>
      </p:sp>
      <p:sp>
        <p:nvSpPr>
          <p:cNvPr name="TextBox 5" id="5"/>
          <p:cNvSpPr txBox="true"/>
          <p:nvPr/>
        </p:nvSpPr>
        <p:spPr>
          <a:xfrm rot="0">
            <a:off x="1082594" y="794725"/>
            <a:ext cx="4145756"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Open Sans Bold"/>
              </a:rPr>
              <a:t>Rút trích từ khóa</a:t>
            </a:r>
          </a:p>
        </p:txBody>
      </p:sp>
      <p:sp>
        <p:nvSpPr>
          <p:cNvPr name="TextBox 6" id="6"/>
          <p:cNvSpPr txBox="true"/>
          <p:nvPr/>
        </p:nvSpPr>
        <p:spPr>
          <a:xfrm rot="0">
            <a:off x="689790" y="6754376"/>
            <a:ext cx="17287081" cy="1313181"/>
          </a:xfrm>
          <a:prstGeom prst="rect">
            <a:avLst/>
          </a:prstGeom>
        </p:spPr>
        <p:txBody>
          <a:bodyPr anchor="t" rtlCol="false" tIns="0" lIns="0" bIns="0" rIns="0">
            <a:spAutoFit/>
          </a:bodyPr>
          <a:lstStyle/>
          <a:p>
            <a:pPr algn="ctr">
              <a:lnSpc>
                <a:spcPts val="5319"/>
              </a:lnSpc>
            </a:pPr>
            <a:r>
              <a:rPr lang="en-US" sz="3799">
                <a:solidFill>
                  <a:srgbClr val="000000"/>
                </a:solidFill>
                <a:latin typeface="Open Sans"/>
              </a:rPr>
              <a:t>Thuật toán sẽ thực hiện tính toán với công thức:</a:t>
            </a:r>
          </a:p>
          <a:p>
            <a:pPr algn="ctr">
              <a:lnSpc>
                <a:spcPts val="5319"/>
              </a:lnSpc>
              <a:spcBef>
                <a:spcPct val="0"/>
              </a:spcBef>
            </a:pPr>
            <a:r>
              <a:rPr lang="en-US" sz="3799">
                <a:solidFill>
                  <a:srgbClr val="000000"/>
                </a:solidFill>
                <a:latin typeface="Open Sans"/>
              </a:rPr>
              <a:t>TF(t, d) = ( số lần từ t xuất hiện trong văn bản d) / (tổng số từ trong văn bản 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TextBox 3" id="3"/>
          <p:cNvSpPr txBox="true"/>
          <p:nvPr/>
        </p:nvSpPr>
        <p:spPr>
          <a:xfrm rot="0">
            <a:off x="13511765" y="6128675"/>
            <a:ext cx="2687208" cy="424815"/>
          </a:xfrm>
          <a:prstGeom prst="rect">
            <a:avLst/>
          </a:prstGeom>
        </p:spPr>
        <p:txBody>
          <a:bodyPr anchor="t" rtlCol="false" tIns="0" lIns="0" bIns="0" rIns="0">
            <a:spAutoFit/>
          </a:bodyPr>
          <a:lstStyle/>
          <a:p>
            <a:pPr>
              <a:lnSpc>
                <a:spcPts val="3360"/>
              </a:lnSpc>
            </a:pPr>
            <a:r>
              <a:rPr lang="en-US" sz="2400">
                <a:solidFill>
                  <a:srgbClr val="FFFFFF"/>
                </a:solidFill>
                <a:latin typeface="Poppins Bold"/>
              </a:rPr>
              <a:t>Solution 4</a:t>
            </a:r>
          </a:p>
        </p:txBody>
      </p:sp>
      <p:sp>
        <p:nvSpPr>
          <p:cNvPr name="TextBox 4" id="4"/>
          <p:cNvSpPr txBox="true"/>
          <p:nvPr/>
        </p:nvSpPr>
        <p:spPr>
          <a:xfrm rot="0">
            <a:off x="1028700" y="878494"/>
            <a:ext cx="5756445" cy="676275"/>
          </a:xfrm>
          <a:prstGeom prst="rect">
            <a:avLst/>
          </a:prstGeom>
        </p:spPr>
        <p:txBody>
          <a:bodyPr anchor="t" rtlCol="false" tIns="0" lIns="0" bIns="0" rIns="0">
            <a:spAutoFit/>
          </a:bodyPr>
          <a:lstStyle/>
          <a:p>
            <a:pPr>
              <a:lnSpc>
                <a:spcPts val="5160"/>
              </a:lnSpc>
            </a:pPr>
            <a:r>
              <a:rPr lang="en-US" sz="4300">
                <a:solidFill>
                  <a:srgbClr val="101010"/>
                </a:solidFill>
                <a:latin typeface="Poppins Bold"/>
              </a:rPr>
              <a:t>Phân Tích Cảm Xúc</a:t>
            </a:r>
          </a:p>
        </p:txBody>
      </p:sp>
      <p:sp>
        <p:nvSpPr>
          <p:cNvPr name="Freeform 5" id="5"/>
          <p:cNvSpPr/>
          <p:nvPr/>
        </p:nvSpPr>
        <p:spPr>
          <a:xfrm flipH="false" flipV="false" rot="0">
            <a:off x="-1201801" y="5219620"/>
            <a:ext cx="8127642" cy="6605556"/>
          </a:xfrm>
          <a:custGeom>
            <a:avLst/>
            <a:gdLst/>
            <a:ahLst/>
            <a:cxnLst/>
            <a:rect r="r" b="b" t="t" l="l"/>
            <a:pathLst>
              <a:path h="6605556" w="8127642">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2424551" y="2378538"/>
            <a:ext cx="3144304" cy="1310127"/>
            <a:chOff x="0" y="0"/>
            <a:chExt cx="812800" cy="338667"/>
          </a:xfrm>
        </p:grpSpPr>
        <p:sp>
          <p:nvSpPr>
            <p:cNvPr name="Freeform 7" id="7"/>
            <p:cNvSpPr/>
            <p:nvPr/>
          </p:nvSpPr>
          <p:spPr>
            <a:xfrm flipH="false" flipV="false" rot="0">
              <a:off x="0" y="0"/>
              <a:ext cx="812800" cy="338667"/>
            </a:xfrm>
            <a:custGeom>
              <a:avLst/>
              <a:gdLst/>
              <a:ahLst/>
              <a:cxnLst/>
              <a:rect r="r" b="b" t="t" l="l"/>
              <a:pathLst>
                <a:path h="338667" w="812800">
                  <a:moveTo>
                    <a:pt x="73866" y="0"/>
                  </a:moveTo>
                  <a:lnTo>
                    <a:pt x="738934" y="0"/>
                  </a:lnTo>
                  <a:cubicBezTo>
                    <a:pt x="758524" y="0"/>
                    <a:pt x="777313" y="7782"/>
                    <a:pt x="791165" y="21635"/>
                  </a:cubicBezTo>
                  <a:cubicBezTo>
                    <a:pt x="805018" y="35487"/>
                    <a:pt x="812800" y="54276"/>
                    <a:pt x="812800" y="73866"/>
                  </a:cubicBezTo>
                  <a:lnTo>
                    <a:pt x="812800" y="264801"/>
                  </a:lnTo>
                  <a:cubicBezTo>
                    <a:pt x="812800" y="284391"/>
                    <a:pt x="805018" y="303179"/>
                    <a:pt x="791165" y="317032"/>
                  </a:cubicBezTo>
                  <a:cubicBezTo>
                    <a:pt x="777313" y="330884"/>
                    <a:pt x="758524" y="338667"/>
                    <a:pt x="738934" y="338667"/>
                  </a:cubicBezTo>
                  <a:lnTo>
                    <a:pt x="73866" y="338667"/>
                  </a:lnTo>
                  <a:cubicBezTo>
                    <a:pt x="54276" y="338667"/>
                    <a:pt x="35487" y="330884"/>
                    <a:pt x="21635" y="317032"/>
                  </a:cubicBezTo>
                  <a:cubicBezTo>
                    <a:pt x="7782" y="303179"/>
                    <a:pt x="0" y="284391"/>
                    <a:pt x="0" y="264801"/>
                  </a:cubicBezTo>
                  <a:lnTo>
                    <a:pt x="0" y="73866"/>
                  </a:lnTo>
                  <a:cubicBezTo>
                    <a:pt x="0" y="54276"/>
                    <a:pt x="7782" y="35487"/>
                    <a:pt x="21635" y="21635"/>
                  </a:cubicBezTo>
                  <a:cubicBezTo>
                    <a:pt x="35487" y="7782"/>
                    <a:pt x="54276" y="0"/>
                    <a:pt x="73866" y="0"/>
                  </a:cubicBezTo>
                  <a:close/>
                </a:path>
              </a:pathLst>
            </a:custGeom>
            <a:solidFill>
              <a:srgbClr val="D9D9D9"/>
            </a:solidFill>
          </p:spPr>
        </p:sp>
        <p:sp>
          <p:nvSpPr>
            <p:cNvPr name="TextBox 8" id="8"/>
            <p:cNvSpPr txBox="true"/>
            <p:nvPr/>
          </p:nvSpPr>
          <p:spPr>
            <a:xfrm>
              <a:off x="0" y="-47625"/>
              <a:ext cx="812800" cy="386292"/>
            </a:xfrm>
            <a:prstGeom prst="rect">
              <a:avLst/>
            </a:prstGeom>
          </p:spPr>
          <p:txBody>
            <a:bodyPr anchor="ctr" rtlCol="false" tIns="50800" lIns="50800" bIns="50800" rIns="50800"/>
            <a:lstStyle/>
            <a:p>
              <a:pPr algn="ctr">
                <a:lnSpc>
                  <a:spcPts val="2799"/>
                </a:lnSpc>
                <a:spcBef>
                  <a:spcPct val="0"/>
                </a:spcBef>
              </a:pPr>
              <a:r>
                <a:rPr lang="en-US" sz="1999">
                  <a:solidFill>
                    <a:srgbClr val="000000"/>
                  </a:solidFill>
                  <a:latin typeface="Roboto"/>
                </a:rPr>
                <a:t>[Bài Báo] [tích cực]</a:t>
              </a:r>
            </a:p>
          </p:txBody>
        </p:sp>
      </p:grpSp>
      <p:grpSp>
        <p:nvGrpSpPr>
          <p:cNvPr name="Group 9" id="9"/>
          <p:cNvGrpSpPr/>
          <p:nvPr/>
        </p:nvGrpSpPr>
        <p:grpSpPr>
          <a:xfrm rot="0">
            <a:off x="2424551" y="4736766"/>
            <a:ext cx="3144304" cy="1572152"/>
            <a:chOff x="0" y="0"/>
            <a:chExt cx="812800" cy="406400"/>
          </a:xfrm>
        </p:grpSpPr>
        <p:sp>
          <p:nvSpPr>
            <p:cNvPr name="Freeform 10" id="10"/>
            <p:cNvSpPr/>
            <p:nvPr/>
          </p:nvSpPr>
          <p:spPr>
            <a:xfrm flipH="false" flipV="false" rot="0">
              <a:off x="0" y="0"/>
              <a:ext cx="812800" cy="406400"/>
            </a:xfrm>
            <a:custGeom>
              <a:avLst/>
              <a:gdLst/>
              <a:ahLst/>
              <a:cxnLst/>
              <a:rect r="r" b="b" t="t" l="l"/>
              <a:pathLst>
                <a:path h="406400" w="812800">
                  <a:moveTo>
                    <a:pt x="73866" y="0"/>
                  </a:moveTo>
                  <a:lnTo>
                    <a:pt x="738934" y="0"/>
                  </a:lnTo>
                  <a:cubicBezTo>
                    <a:pt x="758524" y="0"/>
                    <a:pt x="777313" y="7782"/>
                    <a:pt x="791165" y="21635"/>
                  </a:cubicBezTo>
                  <a:cubicBezTo>
                    <a:pt x="805018" y="35487"/>
                    <a:pt x="812800" y="54276"/>
                    <a:pt x="812800" y="73866"/>
                  </a:cubicBezTo>
                  <a:lnTo>
                    <a:pt x="812800" y="332534"/>
                  </a:lnTo>
                  <a:cubicBezTo>
                    <a:pt x="812800" y="352124"/>
                    <a:pt x="805018" y="370913"/>
                    <a:pt x="791165" y="384765"/>
                  </a:cubicBezTo>
                  <a:cubicBezTo>
                    <a:pt x="777313" y="398618"/>
                    <a:pt x="758524" y="406400"/>
                    <a:pt x="738934" y="406400"/>
                  </a:cubicBezTo>
                  <a:lnTo>
                    <a:pt x="73866" y="406400"/>
                  </a:lnTo>
                  <a:cubicBezTo>
                    <a:pt x="54276" y="406400"/>
                    <a:pt x="35487" y="398618"/>
                    <a:pt x="21635" y="384765"/>
                  </a:cubicBezTo>
                  <a:cubicBezTo>
                    <a:pt x="7782" y="370913"/>
                    <a:pt x="0" y="352124"/>
                    <a:pt x="0" y="332534"/>
                  </a:cubicBezTo>
                  <a:lnTo>
                    <a:pt x="0" y="73866"/>
                  </a:lnTo>
                  <a:cubicBezTo>
                    <a:pt x="0" y="54276"/>
                    <a:pt x="7782" y="35487"/>
                    <a:pt x="21635" y="21635"/>
                  </a:cubicBezTo>
                  <a:cubicBezTo>
                    <a:pt x="35487" y="7782"/>
                    <a:pt x="54276" y="0"/>
                    <a:pt x="73866" y="0"/>
                  </a:cubicBezTo>
                  <a:close/>
                </a:path>
              </a:pathLst>
            </a:custGeom>
            <a:solidFill>
              <a:srgbClr val="5CE1E6"/>
            </a:solidFill>
          </p:spPr>
        </p:sp>
        <p:sp>
          <p:nvSpPr>
            <p:cNvPr name="TextBox 11" id="11"/>
            <p:cNvSpPr txBox="true"/>
            <p:nvPr/>
          </p:nvSpPr>
          <p:spPr>
            <a:xfrm>
              <a:off x="0" y="-47625"/>
              <a:ext cx="812800" cy="454025"/>
            </a:xfrm>
            <a:prstGeom prst="rect">
              <a:avLst/>
            </a:prstGeom>
          </p:spPr>
          <p:txBody>
            <a:bodyPr anchor="ctr" rtlCol="false" tIns="50800" lIns="50800" bIns="50800" rIns="50800"/>
            <a:lstStyle/>
            <a:p>
              <a:pPr algn="ctr">
                <a:lnSpc>
                  <a:spcPts val="2799"/>
                </a:lnSpc>
              </a:pPr>
              <a:r>
                <a:rPr lang="en-US" sz="1999">
                  <a:solidFill>
                    <a:srgbClr val="000000"/>
                  </a:solidFill>
                  <a:latin typeface="Roboto"/>
                </a:rPr>
                <a:t>Vocabulary</a:t>
              </a:r>
            </a:p>
          </p:txBody>
        </p:sp>
      </p:grpSp>
      <p:grpSp>
        <p:nvGrpSpPr>
          <p:cNvPr name="Group 12" id="12"/>
          <p:cNvGrpSpPr/>
          <p:nvPr/>
        </p:nvGrpSpPr>
        <p:grpSpPr>
          <a:xfrm rot="0">
            <a:off x="2457889" y="7415473"/>
            <a:ext cx="3144304" cy="1572152"/>
            <a:chOff x="0" y="0"/>
            <a:chExt cx="812800" cy="406400"/>
          </a:xfrm>
        </p:grpSpPr>
        <p:sp>
          <p:nvSpPr>
            <p:cNvPr name="Freeform 13" id="13"/>
            <p:cNvSpPr/>
            <p:nvPr/>
          </p:nvSpPr>
          <p:spPr>
            <a:xfrm flipH="false" flipV="false" rot="0">
              <a:off x="0" y="0"/>
              <a:ext cx="812800" cy="406400"/>
            </a:xfrm>
            <a:custGeom>
              <a:avLst/>
              <a:gdLst/>
              <a:ahLst/>
              <a:cxnLst/>
              <a:rect r="r" b="b" t="t" l="l"/>
              <a:pathLst>
                <a:path h="406400" w="812800">
                  <a:moveTo>
                    <a:pt x="73866" y="0"/>
                  </a:moveTo>
                  <a:lnTo>
                    <a:pt x="738934" y="0"/>
                  </a:lnTo>
                  <a:cubicBezTo>
                    <a:pt x="758524" y="0"/>
                    <a:pt x="777313" y="7782"/>
                    <a:pt x="791165" y="21635"/>
                  </a:cubicBezTo>
                  <a:cubicBezTo>
                    <a:pt x="805018" y="35487"/>
                    <a:pt x="812800" y="54276"/>
                    <a:pt x="812800" y="73866"/>
                  </a:cubicBezTo>
                  <a:lnTo>
                    <a:pt x="812800" y="332534"/>
                  </a:lnTo>
                  <a:cubicBezTo>
                    <a:pt x="812800" y="352124"/>
                    <a:pt x="805018" y="370913"/>
                    <a:pt x="791165" y="384765"/>
                  </a:cubicBezTo>
                  <a:cubicBezTo>
                    <a:pt x="777313" y="398618"/>
                    <a:pt x="758524" y="406400"/>
                    <a:pt x="738934" y="406400"/>
                  </a:cubicBezTo>
                  <a:lnTo>
                    <a:pt x="73866" y="406400"/>
                  </a:lnTo>
                  <a:cubicBezTo>
                    <a:pt x="54276" y="406400"/>
                    <a:pt x="35487" y="398618"/>
                    <a:pt x="21635" y="384765"/>
                  </a:cubicBezTo>
                  <a:cubicBezTo>
                    <a:pt x="7782" y="370913"/>
                    <a:pt x="0" y="352124"/>
                    <a:pt x="0" y="332534"/>
                  </a:cubicBezTo>
                  <a:lnTo>
                    <a:pt x="0" y="73866"/>
                  </a:lnTo>
                  <a:cubicBezTo>
                    <a:pt x="0" y="54276"/>
                    <a:pt x="7782" y="35487"/>
                    <a:pt x="21635" y="21635"/>
                  </a:cubicBezTo>
                  <a:cubicBezTo>
                    <a:pt x="35487" y="7782"/>
                    <a:pt x="54276" y="0"/>
                    <a:pt x="73866" y="0"/>
                  </a:cubicBezTo>
                  <a:close/>
                </a:path>
              </a:pathLst>
            </a:custGeom>
            <a:solidFill>
              <a:srgbClr val="7ED957"/>
            </a:solidFill>
          </p:spPr>
        </p:sp>
        <p:sp>
          <p:nvSpPr>
            <p:cNvPr name="TextBox 14" id="14"/>
            <p:cNvSpPr txBox="true"/>
            <p:nvPr/>
          </p:nvSpPr>
          <p:spPr>
            <a:xfrm>
              <a:off x="0" y="-47625"/>
              <a:ext cx="812800" cy="454025"/>
            </a:xfrm>
            <a:prstGeom prst="rect">
              <a:avLst/>
            </a:prstGeom>
          </p:spPr>
          <p:txBody>
            <a:bodyPr anchor="ctr" rtlCol="false" tIns="50800" lIns="50800" bIns="50800" rIns="50800"/>
            <a:lstStyle/>
            <a:p>
              <a:pPr algn="ctr">
                <a:lnSpc>
                  <a:spcPts val="2799"/>
                </a:lnSpc>
              </a:pPr>
              <a:r>
                <a:rPr lang="en-US" sz="1999">
                  <a:solidFill>
                    <a:srgbClr val="000000"/>
                  </a:solidFill>
                  <a:latin typeface="Roboto"/>
                </a:rPr>
                <a:t>[1, 2, 3] [1]</a:t>
              </a:r>
            </a:p>
          </p:txBody>
        </p:sp>
      </p:grpSp>
      <p:grpSp>
        <p:nvGrpSpPr>
          <p:cNvPr name="Group 15" id="15"/>
          <p:cNvGrpSpPr/>
          <p:nvPr/>
        </p:nvGrpSpPr>
        <p:grpSpPr>
          <a:xfrm rot="0">
            <a:off x="7403011" y="4736766"/>
            <a:ext cx="3144304" cy="1572152"/>
            <a:chOff x="0" y="0"/>
            <a:chExt cx="812800" cy="406400"/>
          </a:xfrm>
        </p:grpSpPr>
        <p:sp>
          <p:nvSpPr>
            <p:cNvPr name="Freeform 16" id="16"/>
            <p:cNvSpPr/>
            <p:nvPr/>
          </p:nvSpPr>
          <p:spPr>
            <a:xfrm flipH="false" flipV="false" rot="0">
              <a:off x="0" y="0"/>
              <a:ext cx="812800" cy="406400"/>
            </a:xfrm>
            <a:custGeom>
              <a:avLst/>
              <a:gdLst/>
              <a:ahLst/>
              <a:cxnLst/>
              <a:rect r="r" b="b" t="t" l="l"/>
              <a:pathLst>
                <a:path h="406400" w="812800">
                  <a:moveTo>
                    <a:pt x="73866" y="0"/>
                  </a:moveTo>
                  <a:lnTo>
                    <a:pt x="738934" y="0"/>
                  </a:lnTo>
                  <a:cubicBezTo>
                    <a:pt x="758524" y="0"/>
                    <a:pt x="777313" y="7782"/>
                    <a:pt x="791165" y="21635"/>
                  </a:cubicBezTo>
                  <a:cubicBezTo>
                    <a:pt x="805018" y="35487"/>
                    <a:pt x="812800" y="54276"/>
                    <a:pt x="812800" y="73866"/>
                  </a:cubicBezTo>
                  <a:lnTo>
                    <a:pt x="812800" y="332534"/>
                  </a:lnTo>
                  <a:cubicBezTo>
                    <a:pt x="812800" y="352124"/>
                    <a:pt x="805018" y="370913"/>
                    <a:pt x="791165" y="384765"/>
                  </a:cubicBezTo>
                  <a:cubicBezTo>
                    <a:pt x="777313" y="398618"/>
                    <a:pt x="758524" y="406400"/>
                    <a:pt x="738934" y="406400"/>
                  </a:cubicBezTo>
                  <a:lnTo>
                    <a:pt x="73866" y="406400"/>
                  </a:lnTo>
                  <a:cubicBezTo>
                    <a:pt x="54276" y="406400"/>
                    <a:pt x="35487" y="398618"/>
                    <a:pt x="21635" y="384765"/>
                  </a:cubicBezTo>
                  <a:cubicBezTo>
                    <a:pt x="7782" y="370913"/>
                    <a:pt x="0" y="352124"/>
                    <a:pt x="0" y="332534"/>
                  </a:cubicBezTo>
                  <a:lnTo>
                    <a:pt x="0" y="73866"/>
                  </a:lnTo>
                  <a:cubicBezTo>
                    <a:pt x="0" y="54276"/>
                    <a:pt x="7782" y="35487"/>
                    <a:pt x="21635" y="21635"/>
                  </a:cubicBezTo>
                  <a:cubicBezTo>
                    <a:pt x="35487" y="7782"/>
                    <a:pt x="54276" y="0"/>
                    <a:pt x="73866" y="0"/>
                  </a:cubicBezTo>
                  <a:close/>
                </a:path>
              </a:pathLst>
            </a:custGeom>
            <a:solidFill>
              <a:srgbClr val="5CE1E6"/>
            </a:solidFill>
          </p:spPr>
        </p:sp>
        <p:sp>
          <p:nvSpPr>
            <p:cNvPr name="TextBox 17" id="17"/>
            <p:cNvSpPr txBox="true"/>
            <p:nvPr/>
          </p:nvSpPr>
          <p:spPr>
            <a:xfrm>
              <a:off x="0" y="-47625"/>
              <a:ext cx="812800" cy="454025"/>
            </a:xfrm>
            <a:prstGeom prst="rect">
              <a:avLst/>
            </a:prstGeom>
          </p:spPr>
          <p:txBody>
            <a:bodyPr anchor="ctr" rtlCol="false" tIns="50800" lIns="50800" bIns="50800" rIns="50800"/>
            <a:lstStyle/>
            <a:p>
              <a:pPr algn="ctr">
                <a:lnSpc>
                  <a:spcPts val="2799"/>
                </a:lnSpc>
              </a:pPr>
              <a:r>
                <a:rPr lang="en-US" sz="1999">
                  <a:solidFill>
                    <a:srgbClr val="000000"/>
                  </a:solidFill>
                  <a:latin typeface="Roboto"/>
                </a:rPr>
                <a:t>Dataset</a:t>
              </a:r>
            </a:p>
          </p:txBody>
        </p:sp>
      </p:grpSp>
      <p:grpSp>
        <p:nvGrpSpPr>
          <p:cNvPr name="Group 18" id="18"/>
          <p:cNvGrpSpPr/>
          <p:nvPr/>
        </p:nvGrpSpPr>
        <p:grpSpPr>
          <a:xfrm rot="0">
            <a:off x="7403033" y="2247526"/>
            <a:ext cx="3144304" cy="1572152"/>
            <a:chOff x="0" y="0"/>
            <a:chExt cx="812800" cy="406400"/>
          </a:xfrm>
        </p:grpSpPr>
        <p:sp>
          <p:nvSpPr>
            <p:cNvPr name="Freeform 19" id="19"/>
            <p:cNvSpPr/>
            <p:nvPr/>
          </p:nvSpPr>
          <p:spPr>
            <a:xfrm flipH="false" flipV="false" rot="0">
              <a:off x="0" y="0"/>
              <a:ext cx="812800" cy="406400"/>
            </a:xfrm>
            <a:custGeom>
              <a:avLst/>
              <a:gdLst/>
              <a:ahLst/>
              <a:cxnLst/>
              <a:rect r="r" b="b" t="t" l="l"/>
              <a:pathLst>
                <a:path h="406400" w="812800">
                  <a:moveTo>
                    <a:pt x="73866" y="0"/>
                  </a:moveTo>
                  <a:lnTo>
                    <a:pt x="738934" y="0"/>
                  </a:lnTo>
                  <a:cubicBezTo>
                    <a:pt x="758524" y="0"/>
                    <a:pt x="777313" y="7782"/>
                    <a:pt x="791165" y="21635"/>
                  </a:cubicBezTo>
                  <a:cubicBezTo>
                    <a:pt x="805018" y="35487"/>
                    <a:pt x="812800" y="54276"/>
                    <a:pt x="812800" y="73866"/>
                  </a:cubicBezTo>
                  <a:lnTo>
                    <a:pt x="812800" y="332534"/>
                  </a:lnTo>
                  <a:cubicBezTo>
                    <a:pt x="812800" y="352124"/>
                    <a:pt x="805018" y="370913"/>
                    <a:pt x="791165" y="384765"/>
                  </a:cubicBezTo>
                  <a:cubicBezTo>
                    <a:pt x="777313" y="398618"/>
                    <a:pt x="758524" y="406400"/>
                    <a:pt x="738934" y="406400"/>
                  </a:cubicBezTo>
                  <a:lnTo>
                    <a:pt x="73866" y="406400"/>
                  </a:lnTo>
                  <a:cubicBezTo>
                    <a:pt x="54276" y="406400"/>
                    <a:pt x="35487" y="398618"/>
                    <a:pt x="21635" y="384765"/>
                  </a:cubicBezTo>
                  <a:cubicBezTo>
                    <a:pt x="7782" y="370913"/>
                    <a:pt x="0" y="352124"/>
                    <a:pt x="0" y="332534"/>
                  </a:cubicBezTo>
                  <a:lnTo>
                    <a:pt x="0" y="73866"/>
                  </a:lnTo>
                  <a:cubicBezTo>
                    <a:pt x="0" y="54276"/>
                    <a:pt x="7782" y="35487"/>
                    <a:pt x="21635" y="21635"/>
                  </a:cubicBezTo>
                  <a:cubicBezTo>
                    <a:pt x="35487" y="7782"/>
                    <a:pt x="54276" y="0"/>
                    <a:pt x="73866" y="0"/>
                  </a:cubicBezTo>
                  <a:close/>
                </a:path>
              </a:pathLst>
            </a:custGeom>
            <a:solidFill>
              <a:srgbClr val="FF66C4"/>
            </a:solidFill>
          </p:spPr>
        </p:sp>
        <p:sp>
          <p:nvSpPr>
            <p:cNvPr name="TextBox 20" id="20"/>
            <p:cNvSpPr txBox="true"/>
            <p:nvPr/>
          </p:nvSpPr>
          <p:spPr>
            <a:xfrm>
              <a:off x="0" y="-47625"/>
              <a:ext cx="812800" cy="454025"/>
            </a:xfrm>
            <a:prstGeom prst="rect">
              <a:avLst/>
            </a:prstGeom>
          </p:spPr>
          <p:txBody>
            <a:bodyPr anchor="ctr" rtlCol="false" tIns="50800" lIns="50800" bIns="50800" rIns="50800"/>
            <a:lstStyle/>
            <a:p>
              <a:pPr algn="ctr">
                <a:lnSpc>
                  <a:spcPts val="3499"/>
                </a:lnSpc>
              </a:pPr>
              <a:r>
                <a:rPr lang="en-US" sz="2499">
                  <a:solidFill>
                    <a:srgbClr val="000000"/>
                  </a:solidFill>
                  <a:latin typeface="Roboto"/>
                </a:rPr>
                <a:t>Bài báo</a:t>
              </a:r>
            </a:p>
          </p:txBody>
        </p:sp>
      </p:grpSp>
      <p:grpSp>
        <p:nvGrpSpPr>
          <p:cNvPr name="Group 21" id="21"/>
          <p:cNvGrpSpPr/>
          <p:nvPr/>
        </p:nvGrpSpPr>
        <p:grpSpPr>
          <a:xfrm rot="0">
            <a:off x="12382974" y="4802267"/>
            <a:ext cx="3144304" cy="1572152"/>
            <a:chOff x="0" y="0"/>
            <a:chExt cx="812800" cy="406400"/>
          </a:xfrm>
        </p:grpSpPr>
        <p:sp>
          <p:nvSpPr>
            <p:cNvPr name="Freeform 22" id="22"/>
            <p:cNvSpPr/>
            <p:nvPr/>
          </p:nvSpPr>
          <p:spPr>
            <a:xfrm flipH="false" flipV="false" rot="0">
              <a:off x="0" y="0"/>
              <a:ext cx="812800" cy="406400"/>
            </a:xfrm>
            <a:custGeom>
              <a:avLst/>
              <a:gdLst/>
              <a:ahLst/>
              <a:cxnLst/>
              <a:rect r="r" b="b" t="t" l="l"/>
              <a:pathLst>
                <a:path h="406400" w="812800">
                  <a:moveTo>
                    <a:pt x="73866" y="0"/>
                  </a:moveTo>
                  <a:lnTo>
                    <a:pt x="738934" y="0"/>
                  </a:lnTo>
                  <a:cubicBezTo>
                    <a:pt x="758524" y="0"/>
                    <a:pt x="777313" y="7782"/>
                    <a:pt x="791165" y="21635"/>
                  </a:cubicBezTo>
                  <a:cubicBezTo>
                    <a:pt x="805018" y="35487"/>
                    <a:pt x="812800" y="54276"/>
                    <a:pt x="812800" y="73866"/>
                  </a:cubicBezTo>
                  <a:lnTo>
                    <a:pt x="812800" y="332534"/>
                  </a:lnTo>
                  <a:cubicBezTo>
                    <a:pt x="812800" y="352124"/>
                    <a:pt x="805018" y="370913"/>
                    <a:pt x="791165" y="384765"/>
                  </a:cubicBezTo>
                  <a:cubicBezTo>
                    <a:pt x="777313" y="398618"/>
                    <a:pt x="758524" y="406400"/>
                    <a:pt x="738934" y="406400"/>
                  </a:cubicBezTo>
                  <a:lnTo>
                    <a:pt x="73866" y="406400"/>
                  </a:lnTo>
                  <a:cubicBezTo>
                    <a:pt x="54276" y="406400"/>
                    <a:pt x="35487" y="398618"/>
                    <a:pt x="21635" y="384765"/>
                  </a:cubicBezTo>
                  <a:cubicBezTo>
                    <a:pt x="7782" y="370913"/>
                    <a:pt x="0" y="352124"/>
                    <a:pt x="0" y="332534"/>
                  </a:cubicBezTo>
                  <a:lnTo>
                    <a:pt x="0" y="73866"/>
                  </a:lnTo>
                  <a:cubicBezTo>
                    <a:pt x="0" y="54276"/>
                    <a:pt x="7782" y="35487"/>
                    <a:pt x="21635" y="21635"/>
                  </a:cubicBezTo>
                  <a:cubicBezTo>
                    <a:pt x="35487" y="7782"/>
                    <a:pt x="54276" y="0"/>
                    <a:pt x="73866" y="0"/>
                  </a:cubicBezTo>
                  <a:close/>
                </a:path>
              </a:pathLst>
            </a:custGeom>
            <a:solidFill>
              <a:srgbClr val="8C52FF"/>
            </a:solidFill>
          </p:spPr>
        </p:sp>
        <p:sp>
          <p:nvSpPr>
            <p:cNvPr name="TextBox 23" id="23"/>
            <p:cNvSpPr txBox="true"/>
            <p:nvPr/>
          </p:nvSpPr>
          <p:spPr>
            <a:xfrm>
              <a:off x="0" y="-47625"/>
              <a:ext cx="812800" cy="454025"/>
            </a:xfrm>
            <a:prstGeom prst="rect">
              <a:avLst/>
            </a:prstGeom>
          </p:spPr>
          <p:txBody>
            <a:bodyPr anchor="ctr" rtlCol="false" tIns="50800" lIns="50800" bIns="50800" rIns="50800"/>
            <a:lstStyle/>
            <a:p>
              <a:pPr algn="ctr">
                <a:lnSpc>
                  <a:spcPts val="2659"/>
                </a:lnSpc>
              </a:pPr>
              <a:r>
                <a:rPr lang="en-US" sz="1899">
                  <a:solidFill>
                    <a:srgbClr val="000000"/>
                  </a:solidFill>
                  <a:latin typeface="Roboto"/>
                </a:rPr>
                <a:t>Train mô hình</a:t>
              </a:r>
            </a:p>
          </p:txBody>
        </p:sp>
      </p:grpSp>
      <p:sp>
        <p:nvSpPr>
          <p:cNvPr name="AutoShape 24" id="24"/>
          <p:cNvSpPr/>
          <p:nvPr/>
        </p:nvSpPr>
        <p:spPr>
          <a:xfrm>
            <a:off x="5568855" y="5522842"/>
            <a:ext cx="1834156" cy="0"/>
          </a:xfrm>
          <a:prstGeom prst="line">
            <a:avLst/>
          </a:prstGeom>
          <a:ln cap="flat" w="66675">
            <a:solidFill>
              <a:srgbClr val="000000"/>
            </a:solidFill>
            <a:prstDash val="solid"/>
            <a:headEnd type="none" len="sm" w="sm"/>
            <a:tailEnd type="arrow" len="sm" w="med"/>
          </a:ln>
        </p:spPr>
      </p:sp>
      <p:sp>
        <p:nvSpPr>
          <p:cNvPr name="AutoShape 25" id="25"/>
          <p:cNvSpPr/>
          <p:nvPr/>
        </p:nvSpPr>
        <p:spPr>
          <a:xfrm>
            <a:off x="10128646" y="5522842"/>
            <a:ext cx="2254328" cy="65501"/>
          </a:xfrm>
          <a:prstGeom prst="line">
            <a:avLst/>
          </a:prstGeom>
          <a:ln cap="flat" w="66675">
            <a:solidFill>
              <a:srgbClr val="000000"/>
            </a:solidFill>
            <a:prstDash val="solid"/>
            <a:headEnd type="none" len="sm" w="sm"/>
            <a:tailEnd type="arrow" len="sm" w="med"/>
          </a:ln>
        </p:spPr>
      </p:sp>
      <p:sp>
        <p:nvSpPr>
          <p:cNvPr name="AutoShape 26" id="26"/>
          <p:cNvSpPr/>
          <p:nvPr/>
        </p:nvSpPr>
        <p:spPr>
          <a:xfrm>
            <a:off x="8942432" y="3819678"/>
            <a:ext cx="32732" cy="917089"/>
          </a:xfrm>
          <a:prstGeom prst="line">
            <a:avLst/>
          </a:prstGeom>
          <a:ln cap="flat" w="66675">
            <a:solidFill>
              <a:srgbClr val="000000"/>
            </a:solidFill>
            <a:prstDash val="solid"/>
            <a:headEnd type="none" len="sm" w="sm"/>
            <a:tailEnd type="arrow" len="sm" w="med"/>
          </a:ln>
        </p:spPr>
      </p:sp>
      <p:sp>
        <p:nvSpPr>
          <p:cNvPr name="AutoShape 27" id="27"/>
          <p:cNvSpPr/>
          <p:nvPr/>
        </p:nvSpPr>
        <p:spPr>
          <a:xfrm>
            <a:off x="3996703" y="3688665"/>
            <a:ext cx="0" cy="1048101"/>
          </a:xfrm>
          <a:prstGeom prst="line">
            <a:avLst/>
          </a:prstGeom>
          <a:ln cap="flat" w="66675">
            <a:solidFill>
              <a:srgbClr val="000000"/>
            </a:solidFill>
            <a:prstDash val="solid"/>
            <a:headEnd type="none" len="sm" w="sm"/>
            <a:tailEnd type="arrow" len="sm" w="med"/>
          </a:ln>
        </p:spPr>
      </p:sp>
      <p:sp>
        <p:nvSpPr>
          <p:cNvPr name="AutoShape 28" id="28"/>
          <p:cNvSpPr/>
          <p:nvPr/>
        </p:nvSpPr>
        <p:spPr>
          <a:xfrm>
            <a:off x="3996703" y="6308918"/>
            <a:ext cx="33337" cy="1113602"/>
          </a:xfrm>
          <a:prstGeom prst="line">
            <a:avLst/>
          </a:prstGeom>
          <a:ln cap="flat" w="66675">
            <a:solidFill>
              <a:srgbClr val="000000"/>
            </a:solidFill>
            <a:prstDash val="solid"/>
            <a:headEnd type="none" len="sm" w="sm"/>
            <a:tailEnd type="arrow" len="sm" w="med"/>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4" id="4"/>
          <p:cNvSpPr/>
          <p:nvPr/>
        </p:nvSpPr>
        <p:spPr>
          <a:xfrm flipH="false" flipV="false" rot="0">
            <a:off x="4224273" y="1908557"/>
            <a:ext cx="9839455" cy="7740508"/>
          </a:xfrm>
          <a:custGeom>
            <a:avLst/>
            <a:gdLst/>
            <a:ahLst/>
            <a:cxnLst/>
            <a:rect r="r" b="b" t="t" l="l"/>
            <a:pathLst>
              <a:path h="7740508" w="9839455">
                <a:moveTo>
                  <a:pt x="0" y="0"/>
                </a:moveTo>
                <a:lnTo>
                  <a:pt x="9839454" y="0"/>
                </a:lnTo>
                <a:lnTo>
                  <a:pt x="9839454" y="7740508"/>
                </a:lnTo>
                <a:lnTo>
                  <a:pt x="0" y="7740508"/>
                </a:lnTo>
                <a:lnTo>
                  <a:pt x="0" y="0"/>
                </a:lnTo>
                <a:close/>
              </a:path>
            </a:pathLst>
          </a:custGeom>
          <a:blipFill>
            <a:blip r:embed="rId4"/>
            <a:stretch>
              <a:fillRect l="0" t="0" r="0" b="0"/>
            </a:stretch>
          </a:blipFill>
        </p:spPr>
      </p:sp>
      <p:sp>
        <p:nvSpPr>
          <p:cNvPr name="TextBox 5" id="5"/>
          <p:cNvSpPr txBox="true"/>
          <p:nvPr/>
        </p:nvSpPr>
        <p:spPr>
          <a:xfrm rot="0">
            <a:off x="1225469" y="794725"/>
            <a:ext cx="3860006"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Open Sans Bold"/>
              </a:rPr>
              <a:t>Rút trích tin tức</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4" id="4"/>
          <p:cNvSpPr/>
          <p:nvPr/>
        </p:nvSpPr>
        <p:spPr>
          <a:xfrm flipH="false" flipV="false" rot="0">
            <a:off x="1028700" y="2883731"/>
            <a:ext cx="7688832" cy="6374569"/>
          </a:xfrm>
          <a:custGeom>
            <a:avLst/>
            <a:gdLst/>
            <a:ahLst/>
            <a:cxnLst/>
            <a:rect r="r" b="b" t="t" l="l"/>
            <a:pathLst>
              <a:path h="6374569" w="7688832">
                <a:moveTo>
                  <a:pt x="0" y="0"/>
                </a:moveTo>
                <a:lnTo>
                  <a:pt x="7688832" y="0"/>
                </a:lnTo>
                <a:lnTo>
                  <a:pt x="7688832" y="6374569"/>
                </a:lnTo>
                <a:lnTo>
                  <a:pt x="0" y="6374569"/>
                </a:lnTo>
                <a:lnTo>
                  <a:pt x="0" y="0"/>
                </a:lnTo>
                <a:close/>
              </a:path>
            </a:pathLst>
          </a:custGeom>
          <a:blipFill>
            <a:blip r:embed="rId4"/>
            <a:stretch>
              <a:fillRect l="0" t="0" r="0" b="0"/>
            </a:stretch>
          </a:blipFill>
        </p:spPr>
      </p:sp>
      <p:sp>
        <p:nvSpPr>
          <p:cNvPr name="Freeform 5" id="5"/>
          <p:cNvSpPr/>
          <p:nvPr/>
        </p:nvSpPr>
        <p:spPr>
          <a:xfrm flipH="false" flipV="false" rot="0">
            <a:off x="9144000" y="2883731"/>
            <a:ext cx="7800711" cy="6374569"/>
          </a:xfrm>
          <a:custGeom>
            <a:avLst/>
            <a:gdLst/>
            <a:ahLst/>
            <a:cxnLst/>
            <a:rect r="r" b="b" t="t" l="l"/>
            <a:pathLst>
              <a:path h="6374569" w="7800711">
                <a:moveTo>
                  <a:pt x="0" y="0"/>
                </a:moveTo>
                <a:lnTo>
                  <a:pt x="7800711" y="0"/>
                </a:lnTo>
                <a:lnTo>
                  <a:pt x="7800711" y="6374569"/>
                </a:lnTo>
                <a:lnTo>
                  <a:pt x="0" y="6374569"/>
                </a:lnTo>
                <a:lnTo>
                  <a:pt x="0" y="0"/>
                </a:lnTo>
                <a:close/>
              </a:path>
            </a:pathLst>
          </a:custGeom>
          <a:blipFill>
            <a:blip r:embed="rId5"/>
            <a:stretch>
              <a:fillRect l="0" t="0" r="0" b="0"/>
            </a:stretch>
          </a:blipFill>
        </p:spPr>
      </p:sp>
      <p:sp>
        <p:nvSpPr>
          <p:cNvPr name="TextBox 6" id="6"/>
          <p:cNvSpPr txBox="true"/>
          <p:nvPr/>
        </p:nvSpPr>
        <p:spPr>
          <a:xfrm rot="0">
            <a:off x="1225469" y="794725"/>
            <a:ext cx="3860006"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Open Sans Bold"/>
              </a:rPr>
              <a:t>Rút trích tin tức</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4" id="4"/>
          <p:cNvSpPr/>
          <p:nvPr/>
        </p:nvSpPr>
        <p:spPr>
          <a:xfrm flipH="false" flipV="false" rot="0">
            <a:off x="4883902" y="1746765"/>
            <a:ext cx="8520195" cy="6793469"/>
          </a:xfrm>
          <a:custGeom>
            <a:avLst/>
            <a:gdLst/>
            <a:ahLst/>
            <a:cxnLst/>
            <a:rect r="r" b="b" t="t" l="l"/>
            <a:pathLst>
              <a:path h="6793469" w="8520195">
                <a:moveTo>
                  <a:pt x="0" y="0"/>
                </a:moveTo>
                <a:lnTo>
                  <a:pt x="8520196" y="0"/>
                </a:lnTo>
                <a:lnTo>
                  <a:pt x="8520196" y="6793470"/>
                </a:lnTo>
                <a:lnTo>
                  <a:pt x="0" y="6793470"/>
                </a:lnTo>
                <a:lnTo>
                  <a:pt x="0" y="0"/>
                </a:lnTo>
                <a:close/>
              </a:path>
            </a:pathLst>
          </a:custGeom>
          <a:blipFill>
            <a:blip r:embed="rId4"/>
            <a:stretch>
              <a:fillRect l="0" t="0" r="0" b="0"/>
            </a:stretch>
          </a:blipFill>
        </p:spPr>
      </p:sp>
      <p:sp>
        <p:nvSpPr>
          <p:cNvPr name="TextBox 5" id="5"/>
          <p:cNvSpPr txBox="true"/>
          <p:nvPr/>
        </p:nvSpPr>
        <p:spPr>
          <a:xfrm rot="0">
            <a:off x="1225469" y="794725"/>
            <a:ext cx="3860006"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Open Sans Bold"/>
              </a:rPr>
              <a:t>Rút trích tin tức</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4" id="4"/>
          <p:cNvSpPr/>
          <p:nvPr/>
        </p:nvSpPr>
        <p:spPr>
          <a:xfrm flipH="false" flipV="false" rot="0">
            <a:off x="3681284" y="4603124"/>
            <a:ext cx="9011867" cy="5319279"/>
          </a:xfrm>
          <a:custGeom>
            <a:avLst/>
            <a:gdLst/>
            <a:ahLst/>
            <a:cxnLst/>
            <a:rect r="r" b="b" t="t" l="l"/>
            <a:pathLst>
              <a:path h="5319279" w="9011867">
                <a:moveTo>
                  <a:pt x="0" y="0"/>
                </a:moveTo>
                <a:lnTo>
                  <a:pt x="9011867" y="0"/>
                </a:lnTo>
                <a:lnTo>
                  <a:pt x="9011867" y="5319279"/>
                </a:lnTo>
                <a:lnTo>
                  <a:pt x="0" y="5319279"/>
                </a:lnTo>
                <a:lnTo>
                  <a:pt x="0" y="0"/>
                </a:lnTo>
                <a:close/>
              </a:path>
            </a:pathLst>
          </a:custGeom>
          <a:blipFill>
            <a:blip r:embed="rId4"/>
            <a:stretch>
              <a:fillRect l="0" t="0" r="0" b="0"/>
            </a:stretch>
          </a:blipFill>
        </p:spPr>
      </p:sp>
      <p:sp>
        <p:nvSpPr>
          <p:cNvPr name="TextBox 5" id="5"/>
          <p:cNvSpPr txBox="true"/>
          <p:nvPr/>
        </p:nvSpPr>
        <p:spPr>
          <a:xfrm rot="0">
            <a:off x="1187448" y="794725"/>
            <a:ext cx="3936048"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Open Sans Bold"/>
              </a:rPr>
              <a:t>Tóm tắt văn bản</a:t>
            </a:r>
          </a:p>
        </p:txBody>
      </p:sp>
      <p:sp>
        <p:nvSpPr>
          <p:cNvPr name="TextBox 6" id="6"/>
          <p:cNvSpPr txBox="true"/>
          <p:nvPr/>
        </p:nvSpPr>
        <p:spPr>
          <a:xfrm rot="0">
            <a:off x="899744" y="1612606"/>
            <a:ext cx="5458718"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Crimson Pro"/>
              </a:rPr>
              <a:t>Các lớp xử lý dữ liệu văn bản</a:t>
            </a:r>
          </a:p>
        </p:txBody>
      </p:sp>
      <p:sp>
        <p:nvSpPr>
          <p:cNvPr name="TextBox 7" id="7"/>
          <p:cNvSpPr txBox="true"/>
          <p:nvPr/>
        </p:nvSpPr>
        <p:spPr>
          <a:xfrm rot="0">
            <a:off x="514350" y="2313792"/>
            <a:ext cx="17259300" cy="1780541"/>
          </a:xfrm>
          <a:prstGeom prst="rect">
            <a:avLst/>
          </a:prstGeom>
        </p:spPr>
        <p:txBody>
          <a:bodyPr anchor="t" rtlCol="false" tIns="0" lIns="0" bIns="0" rIns="0">
            <a:spAutoFit/>
          </a:bodyPr>
          <a:lstStyle/>
          <a:p>
            <a:pPr>
              <a:lnSpc>
                <a:spcPts val="4759"/>
              </a:lnSpc>
              <a:spcBef>
                <a:spcPct val="0"/>
              </a:spcBef>
            </a:pPr>
            <a:r>
              <a:rPr lang="en-US" sz="3399">
                <a:solidFill>
                  <a:srgbClr val="000000"/>
                </a:solidFill>
                <a:latin typeface="Open Sans"/>
              </a:rPr>
              <a:t>Lớp Summarizer  là một lớp được kế thừa các thuộc tính của lớp BertSummarizer và có thể tùy chỉnh các chỉ số khác phục vụ cho việc tóm tắt văn bản, lớp Summarizer có nhiệm vụ trích xuất biểu diễn của văn bản và mô hình mã hóa ngôn ngữ tự nhiên.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4" id="4"/>
          <p:cNvSpPr/>
          <p:nvPr/>
        </p:nvSpPr>
        <p:spPr>
          <a:xfrm flipH="false" flipV="false" rot="0">
            <a:off x="3776605" y="4078062"/>
            <a:ext cx="9441032" cy="5507269"/>
          </a:xfrm>
          <a:custGeom>
            <a:avLst/>
            <a:gdLst/>
            <a:ahLst/>
            <a:cxnLst/>
            <a:rect r="r" b="b" t="t" l="l"/>
            <a:pathLst>
              <a:path h="5507269" w="9441032">
                <a:moveTo>
                  <a:pt x="0" y="0"/>
                </a:moveTo>
                <a:lnTo>
                  <a:pt x="9441032" y="0"/>
                </a:lnTo>
                <a:lnTo>
                  <a:pt x="9441032" y="5507268"/>
                </a:lnTo>
                <a:lnTo>
                  <a:pt x="0" y="5507268"/>
                </a:lnTo>
                <a:lnTo>
                  <a:pt x="0" y="0"/>
                </a:lnTo>
                <a:close/>
              </a:path>
            </a:pathLst>
          </a:custGeom>
          <a:blipFill>
            <a:blip r:embed="rId4"/>
            <a:stretch>
              <a:fillRect l="0" t="0" r="0" b="0"/>
            </a:stretch>
          </a:blipFill>
        </p:spPr>
      </p:sp>
      <p:sp>
        <p:nvSpPr>
          <p:cNvPr name="TextBox 5" id="5"/>
          <p:cNvSpPr txBox="true"/>
          <p:nvPr/>
        </p:nvSpPr>
        <p:spPr>
          <a:xfrm rot="0">
            <a:off x="1187448" y="794725"/>
            <a:ext cx="3936048"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Open Sans Bold"/>
              </a:rPr>
              <a:t>Tóm tắt văn bản</a:t>
            </a:r>
          </a:p>
        </p:txBody>
      </p:sp>
      <p:sp>
        <p:nvSpPr>
          <p:cNvPr name="TextBox 6" id="6"/>
          <p:cNvSpPr txBox="true"/>
          <p:nvPr/>
        </p:nvSpPr>
        <p:spPr>
          <a:xfrm rot="0">
            <a:off x="283996" y="1631656"/>
            <a:ext cx="18004004" cy="1012191"/>
          </a:xfrm>
          <a:prstGeom prst="rect">
            <a:avLst/>
          </a:prstGeom>
        </p:spPr>
        <p:txBody>
          <a:bodyPr anchor="t" rtlCol="false" tIns="0" lIns="0" bIns="0" rIns="0">
            <a:spAutoFit/>
          </a:bodyPr>
          <a:lstStyle/>
          <a:p>
            <a:pPr>
              <a:lnSpc>
                <a:spcPts val="4059"/>
              </a:lnSpc>
              <a:spcBef>
                <a:spcPct val="0"/>
              </a:spcBef>
            </a:pPr>
            <a:r>
              <a:rPr lang="en-US" sz="2899">
                <a:solidFill>
                  <a:srgbClr val="000000"/>
                </a:solidFill>
                <a:latin typeface="Open Sans"/>
              </a:rPr>
              <a:t>model: Chọn mô hình BERT sử dụng. Mặc định là 'bert-large-uncased'. bạn có thể tự train model và sử dụng nó ở đây hoặc có thể truy cập vào đường link </a:t>
            </a:r>
            <a:r>
              <a:rPr lang="en-US" sz="2899" u="sng">
                <a:solidFill>
                  <a:srgbClr val="000000"/>
                </a:solidFill>
                <a:latin typeface="Open Sans"/>
              </a:rPr>
              <a:t>https://huggingface.co/bert-base-uncased</a:t>
            </a:r>
          </a:p>
        </p:txBody>
      </p:sp>
      <p:sp>
        <p:nvSpPr>
          <p:cNvPr name="TextBox 7" id="7"/>
          <p:cNvSpPr txBox="true"/>
          <p:nvPr/>
        </p:nvSpPr>
        <p:spPr>
          <a:xfrm rot="0">
            <a:off x="283996" y="3292844"/>
            <a:ext cx="8795703" cy="580391"/>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Open Sans"/>
              </a:rPr>
              <a:t>Dưới đây là một số model đã được train sẵn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TextBox 4" id="4"/>
          <p:cNvSpPr txBox="true"/>
          <p:nvPr/>
        </p:nvSpPr>
        <p:spPr>
          <a:xfrm rot="0">
            <a:off x="1187448" y="794725"/>
            <a:ext cx="3936048"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Open Sans Bold"/>
              </a:rPr>
              <a:t>Tóm tắt văn bản</a:t>
            </a:r>
          </a:p>
        </p:txBody>
      </p:sp>
      <p:sp>
        <p:nvSpPr>
          <p:cNvPr name="Freeform 5" id="5"/>
          <p:cNvSpPr/>
          <p:nvPr/>
        </p:nvSpPr>
        <p:spPr>
          <a:xfrm flipH="false" flipV="false" rot="0">
            <a:off x="4690998" y="4244140"/>
            <a:ext cx="8906004" cy="5532366"/>
          </a:xfrm>
          <a:custGeom>
            <a:avLst/>
            <a:gdLst/>
            <a:ahLst/>
            <a:cxnLst/>
            <a:rect r="r" b="b" t="t" l="l"/>
            <a:pathLst>
              <a:path h="5532366" w="8906004">
                <a:moveTo>
                  <a:pt x="0" y="0"/>
                </a:moveTo>
                <a:lnTo>
                  <a:pt x="8906004" y="0"/>
                </a:lnTo>
                <a:lnTo>
                  <a:pt x="8906004" y="5532366"/>
                </a:lnTo>
                <a:lnTo>
                  <a:pt x="0" y="5532366"/>
                </a:lnTo>
                <a:lnTo>
                  <a:pt x="0" y="0"/>
                </a:lnTo>
                <a:close/>
              </a:path>
            </a:pathLst>
          </a:custGeom>
          <a:blipFill>
            <a:blip r:embed="rId4"/>
            <a:stretch>
              <a:fillRect l="0" t="0" r="0" b="-22727"/>
            </a:stretch>
          </a:blipFill>
        </p:spPr>
      </p:sp>
      <p:sp>
        <p:nvSpPr>
          <p:cNvPr name="TextBox 6" id="6"/>
          <p:cNvSpPr txBox="true"/>
          <p:nvPr/>
        </p:nvSpPr>
        <p:spPr>
          <a:xfrm rot="0">
            <a:off x="1187448" y="2109395"/>
            <a:ext cx="14170064" cy="1661796"/>
          </a:xfrm>
          <a:prstGeom prst="rect">
            <a:avLst/>
          </a:prstGeom>
        </p:spPr>
        <p:txBody>
          <a:bodyPr anchor="t" rtlCol="false" tIns="0" lIns="0" bIns="0" rIns="0">
            <a:spAutoFit/>
          </a:bodyPr>
          <a:lstStyle/>
          <a:p>
            <a:pPr>
              <a:lnSpc>
                <a:spcPts val="4479"/>
              </a:lnSpc>
              <a:spcBef>
                <a:spcPct val="0"/>
              </a:spcBef>
            </a:pPr>
            <a:r>
              <a:rPr lang="en-US" sz="3199">
                <a:solidFill>
                  <a:srgbClr val="000000"/>
                </a:solidFill>
                <a:latin typeface="Open Sans"/>
              </a:rPr>
              <a:t>Lớp  SummaryProsessor thực hiện việc xử lý và tóm tắt văn bản, lớp BertSummarizer(SummaryProcessor) là một lớp kế thừa lại các tính năng của nó và có thể thêm các tham số tùy chỉnh khác phục vụ cho việc tóm tắt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TextBox 4" id="4"/>
          <p:cNvSpPr txBox="true"/>
          <p:nvPr/>
        </p:nvSpPr>
        <p:spPr>
          <a:xfrm rot="0">
            <a:off x="1187448" y="794725"/>
            <a:ext cx="3936048"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Open Sans Bold"/>
              </a:rPr>
              <a:t>Tóm tắt văn bản</a:t>
            </a:r>
          </a:p>
        </p:txBody>
      </p:sp>
      <p:sp>
        <p:nvSpPr>
          <p:cNvPr name="Freeform 5" id="5"/>
          <p:cNvSpPr/>
          <p:nvPr/>
        </p:nvSpPr>
        <p:spPr>
          <a:xfrm flipH="false" flipV="false" rot="0">
            <a:off x="4506739" y="5273976"/>
            <a:ext cx="8906004" cy="4675354"/>
          </a:xfrm>
          <a:custGeom>
            <a:avLst/>
            <a:gdLst/>
            <a:ahLst/>
            <a:cxnLst/>
            <a:rect r="r" b="b" t="t" l="l"/>
            <a:pathLst>
              <a:path h="4675354" w="8906004">
                <a:moveTo>
                  <a:pt x="0" y="0"/>
                </a:moveTo>
                <a:lnTo>
                  <a:pt x="8906004" y="0"/>
                </a:lnTo>
                <a:lnTo>
                  <a:pt x="8906004" y="4675354"/>
                </a:lnTo>
                <a:lnTo>
                  <a:pt x="0" y="4675354"/>
                </a:lnTo>
                <a:lnTo>
                  <a:pt x="0" y="0"/>
                </a:lnTo>
                <a:close/>
              </a:path>
            </a:pathLst>
          </a:custGeom>
          <a:blipFill>
            <a:blip r:embed="rId4"/>
            <a:stretch>
              <a:fillRect l="0" t="0" r="-751" b="0"/>
            </a:stretch>
          </a:blipFill>
        </p:spPr>
      </p:sp>
      <p:sp>
        <p:nvSpPr>
          <p:cNvPr name="TextBox 6" id="6"/>
          <p:cNvSpPr txBox="true"/>
          <p:nvPr/>
        </p:nvSpPr>
        <p:spPr>
          <a:xfrm rot="0">
            <a:off x="465931" y="2336667"/>
            <a:ext cx="16793369" cy="646431"/>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Open Sans"/>
              </a:rPr>
              <a:t>Lớp SummaryProcessor là lớp thực hiện quá trình xử lý và tóm tắt văn bản,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3" id="3"/>
          <p:cNvSpPr/>
          <p:nvPr/>
        </p:nvSpPr>
        <p:spPr>
          <a:xfrm flipH="false" flipV="false" rot="0">
            <a:off x="-1201801" y="5219620"/>
            <a:ext cx="8127642" cy="6605556"/>
          </a:xfrm>
          <a:custGeom>
            <a:avLst/>
            <a:gdLst/>
            <a:ahLst/>
            <a:cxnLst/>
            <a:rect r="r" b="b" t="t" l="l"/>
            <a:pathLst>
              <a:path h="6605556" w="8127642">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49452" y="1959574"/>
            <a:ext cx="15189097" cy="7934220"/>
          </a:xfrm>
          <a:custGeom>
            <a:avLst/>
            <a:gdLst/>
            <a:ahLst/>
            <a:cxnLst/>
            <a:rect r="r" b="b" t="t" l="l"/>
            <a:pathLst>
              <a:path h="7934220" w="15189097">
                <a:moveTo>
                  <a:pt x="0" y="0"/>
                </a:moveTo>
                <a:lnTo>
                  <a:pt x="15189096" y="0"/>
                </a:lnTo>
                <a:lnTo>
                  <a:pt x="15189096" y="7934221"/>
                </a:lnTo>
                <a:lnTo>
                  <a:pt x="0" y="7934221"/>
                </a:lnTo>
                <a:lnTo>
                  <a:pt x="0" y="0"/>
                </a:lnTo>
                <a:close/>
              </a:path>
            </a:pathLst>
          </a:custGeom>
          <a:blipFill>
            <a:blip r:embed="rId4"/>
            <a:stretch>
              <a:fillRect l="0" t="0" r="0" b="0"/>
            </a:stretch>
          </a:blipFill>
        </p:spPr>
      </p:sp>
      <p:sp>
        <p:nvSpPr>
          <p:cNvPr name="TextBox 5" id="5"/>
          <p:cNvSpPr txBox="true"/>
          <p:nvPr/>
        </p:nvSpPr>
        <p:spPr>
          <a:xfrm rot="0">
            <a:off x="13511765" y="6128675"/>
            <a:ext cx="2687208" cy="424815"/>
          </a:xfrm>
          <a:prstGeom prst="rect">
            <a:avLst/>
          </a:prstGeom>
        </p:spPr>
        <p:txBody>
          <a:bodyPr anchor="t" rtlCol="false" tIns="0" lIns="0" bIns="0" rIns="0">
            <a:spAutoFit/>
          </a:bodyPr>
          <a:lstStyle/>
          <a:p>
            <a:pPr>
              <a:lnSpc>
                <a:spcPts val="3360"/>
              </a:lnSpc>
            </a:pPr>
            <a:r>
              <a:rPr lang="en-US" sz="2400">
                <a:solidFill>
                  <a:srgbClr val="FFFFFF"/>
                </a:solidFill>
                <a:latin typeface="Poppins Bold"/>
              </a:rPr>
              <a:t>Solution 4</a:t>
            </a:r>
          </a:p>
        </p:txBody>
      </p:sp>
      <p:sp>
        <p:nvSpPr>
          <p:cNvPr name="TextBox 6" id="6"/>
          <p:cNvSpPr txBox="true"/>
          <p:nvPr/>
        </p:nvSpPr>
        <p:spPr>
          <a:xfrm rot="0">
            <a:off x="1028700" y="878494"/>
            <a:ext cx="5051856" cy="676275"/>
          </a:xfrm>
          <a:prstGeom prst="rect">
            <a:avLst/>
          </a:prstGeom>
        </p:spPr>
        <p:txBody>
          <a:bodyPr anchor="t" rtlCol="false" tIns="0" lIns="0" bIns="0" rIns="0">
            <a:spAutoFit/>
          </a:bodyPr>
          <a:lstStyle/>
          <a:p>
            <a:pPr>
              <a:lnSpc>
                <a:spcPts val="5160"/>
              </a:lnSpc>
            </a:pPr>
            <a:r>
              <a:rPr lang="en-US" sz="4300">
                <a:solidFill>
                  <a:srgbClr val="101010"/>
                </a:solidFill>
                <a:latin typeface="Poppins Bold"/>
              </a:rPr>
              <a:t>Rút trích từ khóa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DAFyv8P7UyY</dc:identifier>
  <dcterms:modified xsi:type="dcterms:W3CDTF">2011-08-01T06:04:30Z</dcterms:modified>
  <cp:revision>1</cp:revision>
  <dc:title>Báo Cáo Cuối Kì</dc:title>
</cp:coreProperties>
</file>

<file path=docProps/thumbnail.jpeg>
</file>